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59" r:id="rId5"/>
    <p:sldId id="267" r:id="rId6"/>
    <p:sldId id="258" r:id="rId7"/>
    <p:sldId id="316" r:id="rId8"/>
    <p:sldId id="260" r:id="rId9"/>
    <p:sldId id="305" r:id="rId10"/>
    <p:sldId id="313" r:id="rId11"/>
    <p:sldId id="290" r:id="rId12"/>
    <p:sldId id="291" r:id="rId13"/>
    <p:sldId id="261" r:id="rId14"/>
    <p:sldId id="317" r:id="rId15"/>
    <p:sldId id="318" r:id="rId16"/>
    <p:sldId id="319" r:id="rId17"/>
    <p:sldId id="314" r:id="rId18"/>
    <p:sldId id="307" r:id="rId19"/>
    <p:sldId id="292" r:id="rId20"/>
    <p:sldId id="293" r:id="rId21"/>
    <p:sldId id="309" r:id="rId22"/>
    <p:sldId id="321" r:id="rId23"/>
    <p:sldId id="320" r:id="rId24"/>
    <p:sldId id="27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  <p:embeddedFont>
      <p:font typeface="Ubuntu Light" panose="020B03040306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2" y="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720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9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15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396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8828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07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3451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87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44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491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7165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2538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5503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63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117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lenguajecss.com/css/fuentes-y-tipografias/tipografias-google-fonts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lenguajecss.com/css/fuentes-y-tipografias/regla-font-face/" TargetMode="External"/><Relationship Id="rId12" Type="http://schemas.openxmlformats.org/officeDocument/2006/relationships/hyperlink" Target="https://lenguajecss.com/css/fuentes-y-tipografias/caracteristicas-personalizada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nguajecss.com/css/fuentes-y-tipografias/tipografias/" TargetMode="External"/><Relationship Id="rId11" Type="http://schemas.openxmlformats.org/officeDocument/2006/relationships/hyperlink" Target="https://lenguajecss.com/css/fuentes-y-tipografias/propiedades-avanzadas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lenguajecss.com/css/fuentes-y-tipografias/textos-y-alineaciones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lenguajecss.com/css/fuentes-y-tipografias/fuentes-variabl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56947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Etiqueta HTML</a:t>
            </a: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250511C6-99CC-BE58-98FC-C5D8A53B5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9332"/>
              </p:ext>
            </p:extLst>
          </p:nvPr>
        </p:nvGraphicFramePr>
        <p:xfrm>
          <a:off x="2032000" y="2333006"/>
          <a:ext cx="812800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87338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62814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Etiqueta HTML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7673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&lt;table&gt;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Etiqueta que contiene todo el contenido de la tabla.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69294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&lt;tr&gt;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Representa una fila de una tabla.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301006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&lt;th&gt;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Representa la cabecera o título de una columna.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365851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&lt;td&gt;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Representa una celda de una columna.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260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89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22823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rgbClr val="181E4B"/>
                </a:solidFill>
                <a:latin typeface="Ubuntu"/>
                <a:sym typeface="Ubuntu"/>
              </a:rPr>
              <a:t>Tablas CSS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Propiedades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24E41BE3-4CAD-5391-44DD-A0C9A8049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995511"/>
              </p:ext>
            </p:extLst>
          </p:nvPr>
        </p:nvGraphicFramePr>
        <p:xfrm>
          <a:off x="2032000" y="1735849"/>
          <a:ext cx="8127999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050957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42510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438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Significado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900450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border-collapse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separate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collapse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Aplicado sobre la tabla, elimina el espacio de relleno entre celdas.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8158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border-spacing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0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SIZE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Amplia el espacio de relleno entre tabla y celdas.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44919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caption-side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top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bottom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Mueve el elemento &lt;caption&gt; del interior de una tabla.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9161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empty-cells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show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hide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Hace desaparecer visualmente una celda vacía (sin contenido).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00004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table-layout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auto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fixed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si las celdas deben ajustarse o tener un tamaño fijo.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529904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1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72893B-666D-D259-192F-DBA3639B2BD0}"/>
              </a:ext>
            </a:extLst>
          </p:cNvPr>
          <p:cNvSpPr txBox="1"/>
          <p:nvPr/>
        </p:nvSpPr>
        <p:spPr>
          <a:xfrm>
            <a:off x="578458" y="966448"/>
            <a:ext cx="371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La propiedad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border-collapse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B0F012-80E5-78F4-AF9C-8513F445B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007" y="1661606"/>
            <a:ext cx="3810932" cy="27394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1958E2-96AB-1A78-BD7F-41C19C7F8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035" y="1661606"/>
            <a:ext cx="3139124" cy="27394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EDB47D-60D6-C6FA-EFE3-8C9930724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426" y="4823711"/>
            <a:ext cx="3549147" cy="15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de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border-espacing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C32812-8A09-D111-58A0-395E6385A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020" y="1735848"/>
            <a:ext cx="3054050" cy="26651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9C6729-498A-8E64-73E1-8A0467D92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598" y="1735848"/>
            <a:ext cx="3167704" cy="26651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53587F-DF39-D581-4079-B9C86256E2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589" y="4770317"/>
            <a:ext cx="3808821" cy="1536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de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caption-side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3F1A01-CCA4-1113-75D5-1F81FFC2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945" y="1688138"/>
            <a:ext cx="2969880" cy="28348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E54305-8B92-B1C1-2BE0-73AFEA989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627" y="1688138"/>
            <a:ext cx="2987299" cy="283488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D38ACC7-F981-C3D0-86AC-D507C5A6C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513" y="4844604"/>
            <a:ext cx="3088973" cy="15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de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empty-cells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4BD7C1-469B-153C-D1C0-17415B2D0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32" y="1366558"/>
            <a:ext cx="3596952" cy="52277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310659-0F1B-9CCF-EAFB-12FA19AE6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720" y="1833678"/>
            <a:ext cx="3422559" cy="41677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A0A0BB-CAD6-CF84-F116-49AF612D9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6396" y="3030701"/>
            <a:ext cx="3898446" cy="17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Tablas CSS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de table-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layout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9310659-0F1B-9CCF-EAFB-12FA19AE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29" y="2111638"/>
            <a:ext cx="3422559" cy="41677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ADF711D-E4AA-B022-9A00-FEAB71613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9513" y="966448"/>
            <a:ext cx="3673158" cy="56545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B745AE-AC4A-318E-B7A8-01CC8BAC3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3350" y="966448"/>
            <a:ext cx="3668834" cy="210958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5FA9922-3295-F5AB-6AA4-CF4CD5E98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350" y="3189402"/>
            <a:ext cx="3834659" cy="54780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06EC8E1-B6B2-9104-0E97-58624BB869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7875" y="4062588"/>
            <a:ext cx="2359784" cy="25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26505" y="-92765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5219" y="-53009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A8DEF9-6DA6-E2B0-7AA4-11C7FEA239BB}"/>
              </a:ext>
            </a:extLst>
          </p:cNvPr>
          <p:cNvSpPr txBox="1"/>
          <p:nvPr/>
        </p:nvSpPr>
        <p:spPr>
          <a:xfrm>
            <a:off x="3350157" y="1042877"/>
            <a:ext cx="628417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3200" dirty="0">
                <a:solidFill>
                  <a:schemeClr val="bg1"/>
                </a:solidFill>
                <a:latin typeface="Ubuntu" panose="020B0504030602030204" pitchFamily="34" charset="0"/>
              </a:rPr>
              <a:t>Al crear listas HTML mediante las etiquetas 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&lt;</a:t>
            </a:r>
            <a:r>
              <a:rPr lang="es-CO" sz="32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ol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&gt;</a:t>
            </a:r>
            <a:r>
              <a:rPr lang="es-CO" sz="3200" dirty="0">
                <a:solidFill>
                  <a:schemeClr val="bg1"/>
                </a:solidFill>
                <a:latin typeface="Ubuntu" panose="020B0504030602030204" pitchFamily="34" charset="0"/>
              </a:rPr>
              <a:t> o 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&lt;</a:t>
            </a:r>
            <a:r>
              <a:rPr lang="es-CO" sz="32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ul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&gt;</a:t>
            </a:r>
            <a:r>
              <a:rPr lang="es-CO" sz="3200" dirty="0">
                <a:solidFill>
                  <a:schemeClr val="bg1"/>
                </a:solidFill>
                <a:latin typeface="Ubuntu" panose="020B0504030602030204" pitchFamily="34" charset="0"/>
              </a:rPr>
              <a:t>, dichas etiquetas poseen propiedades CSS específicas para alterar el estilo o características de las marcas o viñetas que se crean a la izquierda de los </a:t>
            </a:r>
            <a:r>
              <a:rPr lang="es-CO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items</a:t>
            </a:r>
            <a:r>
              <a:rPr lang="es-CO" sz="3200" dirty="0">
                <a:solidFill>
                  <a:schemeClr val="bg1"/>
                </a:solidFill>
                <a:latin typeface="Ubuntu" panose="020B0504030602030204" pitchFamily="34" charset="0"/>
              </a:rPr>
              <a:t> de la lista, mediante la etiqueta HTML 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&lt;</a:t>
            </a:r>
            <a:r>
              <a:rPr lang="es-CO" sz="3200" dirty="0" err="1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li</a:t>
            </a:r>
            <a:r>
              <a:rPr lang="es-CO" sz="3200" dirty="0">
                <a:solidFill>
                  <a:schemeClr val="bg1"/>
                </a:solidFill>
                <a:highlight>
                  <a:srgbClr val="FF00FF"/>
                </a:highlight>
                <a:latin typeface="Ubuntu" panose="020B0504030602030204" pitchFamily="34" charset="0"/>
              </a:rPr>
              <a:t>&gt;</a:t>
            </a:r>
            <a:r>
              <a:rPr lang="es-CO" sz="32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39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904EB3D4-DAE3-9065-6321-DA0983F40D22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B00AD6-7FE0-1479-9E30-68D7197058B4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 de CSS para listas</a:t>
            </a:r>
          </a:p>
        </p:txBody>
      </p:sp>
      <p:graphicFrame>
        <p:nvGraphicFramePr>
          <p:cNvPr id="4" name="Tabla 6">
            <a:extLst>
              <a:ext uri="{FF2B5EF4-FFF2-40B4-BE49-F238E27FC236}">
                <a16:creationId xmlns:a16="http://schemas.microsoft.com/office/drawing/2014/main" id="{E9FB158B-B255-1F54-823B-2B56679C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572871"/>
              </p:ext>
            </p:extLst>
          </p:nvPr>
        </p:nvGraphicFramePr>
        <p:xfrm>
          <a:off x="2032000" y="2100869"/>
          <a:ext cx="8127999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250792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78213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98124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Significado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87798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list-style-image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none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url(</a:t>
                      </a:r>
                      <a:r>
                        <a:rPr lang="es-CO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image.png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una imagen para usar como viñeta de ítem.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690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list-style-position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inside | </a:t>
                      </a:r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outside</a:t>
                      </a:r>
                      <a:endParaRPr lang="es-CO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o elimina indentación de ítems sobre la lista.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83972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list-style-type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disc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</a:t>
                      </a:r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decimal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</a:t>
                      </a:r>
                      <a:r>
                        <a:rPr lang="es-CO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type</a:t>
                      </a:r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none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el tipo de viñeta que se va a utilizar.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765350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81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E552C62F-D026-B620-6824-3D6961713AD3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422759-0811-D5BF-284E-756AA5BE6768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 de CSS para listas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BE6ABFA-6439-6D5A-C197-91D12ED2A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82" y="2191655"/>
            <a:ext cx="3693118" cy="16216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E249ACE-EC66-7EDA-26C6-67364370A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983" y="2501818"/>
            <a:ext cx="4092295" cy="739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B5AFFD6-C674-62A2-4710-BF46FC9BC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153" y="4258871"/>
            <a:ext cx="3540682" cy="18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CSS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Cascading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Style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Sheets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list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style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-position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9D3FAE-3E8F-5226-4193-45717E508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2882" y="2191655"/>
            <a:ext cx="3693118" cy="16216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410A69-D998-C627-AA53-2C764D69D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532" y="2464810"/>
            <a:ext cx="4926373" cy="10753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972DDA-4AAE-E261-4FB2-8AE3AAA3E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9500" y="4382170"/>
            <a:ext cx="3573000" cy="17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358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list-style-type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7F9AD6-7B06-058A-4F31-6E8F2A92F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8" y="2144296"/>
            <a:ext cx="4900085" cy="32387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650D588-0E4D-15B0-1B5F-47B93ECA4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939" y="1099992"/>
            <a:ext cx="4854361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2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358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list-style-type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7F9AD6-7B06-058A-4F31-6E8F2A92F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846" y="2144296"/>
            <a:ext cx="4900085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Listas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9" y="966448"/>
            <a:ext cx="1979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La 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list-style-type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FB49C6-1A88-7CED-529B-ECB8CF5CD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811" y="658933"/>
            <a:ext cx="8755871" cy="61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75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214443" y="56830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744727" y="5060216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796F69-1F9A-D6F8-BFEE-3A6F03986599}"/>
              </a:ext>
            </a:extLst>
          </p:cNvPr>
          <p:cNvSpPr txBox="1"/>
          <p:nvPr/>
        </p:nvSpPr>
        <p:spPr>
          <a:xfrm>
            <a:off x="3039398" y="1012954"/>
            <a:ext cx="689129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Las </a:t>
            </a:r>
            <a:r>
              <a:rPr lang="es-MX" sz="2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tipografías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 (también denominadas fuentes) son una parte muy importante del mundo de CSS. De hecho, son uno de los pilares del diseño web. La elección de una </a:t>
            </a:r>
            <a:r>
              <a:rPr lang="es-MX" sz="2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tipografía adecuada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su tamaño, color, espacio entre letras, interlineado y otras características pueden dotar de una parte fundamental, de forma consciente o inconsciente, en la percepción en la que una persona interpreta o accede a los contenidos de una página.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0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39335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Tipografías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 descr="Imagen de la pantalla de un celular con la imagen de una caricatura&#10;&#10;Descripción generada automáticamente con confianza baj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8392" y="3093623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966448"/>
            <a:ext cx="4775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Serifas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o sin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serifas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(decoraciones)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61D3BA-72CB-A8DA-E93C-9E12F067F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16" y="2516515"/>
            <a:ext cx="7624811" cy="31915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9;p13">
            <a:extLst>
              <a:ext uri="{FF2B5EF4-FFF2-40B4-BE49-F238E27FC236}">
                <a16:creationId xmlns:a16="http://schemas.microsoft.com/office/drawing/2014/main" id="{27E49D69-F9D7-C2B8-7351-520AE64C3C5D}"/>
              </a:ext>
            </a:extLst>
          </p:cNvPr>
          <p:cNvSpPr/>
          <p:nvPr/>
        </p:nvSpPr>
        <p:spPr>
          <a:xfrm>
            <a:off x="-297959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F092DFA4-5372-178C-0325-CFB6858D0718}"/>
              </a:ext>
            </a:extLst>
          </p:cNvPr>
          <p:cNvSpPr txBox="1"/>
          <p:nvPr/>
        </p:nvSpPr>
        <p:spPr>
          <a:xfrm>
            <a:off x="578458" y="397102"/>
            <a:ext cx="37019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Tipografías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B04A4F-CB05-CA88-A5B7-8E8160343F51}"/>
              </a:ext>
            </a:extLst>
          </p:cNvPr>
          <p:cNvSpPr txBox="1"/>
          <p:nvPr/>
        </p:nvSpPr>
        <p:spPr>
          <a:xfrm>
            <a:off x="578458" y="966448"/>
            <a:ext cx="290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monoespaciadas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306F24-C897-B4F8-571E-3AC39CE8F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94" y="1935904"/>
            <a:ext cx="7624811" cy="28538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9;p13">
            <a:extLst>
              <a:ext uri="{FF2B5EF4-FFF2-40B4-BE49-F238E27FC236}">
                <a16:creationId xmlns:a16="http://schemas.microsoft.com/office/drawing/2014/main" id="{0663694A-843A-1674-64D4-5DFF2D301DCD}"/>
              </a:ext>
            </a:extLst>
          </p:cNvPr>
          <p:cNvSpPr/>
          <p:nvPr/>
        </p:nvSpPr>
        <p:spPr>
          <a:xfrm>
            <a:off x="-297959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r="5904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4263" y="462825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40C00B78-1757-1029-8614-8F4807E80A29}"/>
              </a:ext>
            </a:extLst>
          </p:cNvPr>
          <p:cNvSpPr txBox="1"/>
          <p:nvPr/>
        </p:nvSpPr>
        <p:spPr>
          <a:xfrm>
            <a:off x="578459" y="397102"/>
            <a:ext cx="329117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Tipografías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FEB7D8-586E-73F9-AEB0-38D1D21AED1F}"/>
              </a:ext>
            </a:extLst>
          </p:cNvPr>
          <p:cNvSpPr txBox="1"/>
          <p:nvPr/>
        </p:nvSpPr>
        <p:spPr>
          <a:xfrm>
            <a:off x="578459" y="966448"/>
            <a:ext cx="4099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Peso o grosor de tipografía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82CD41B-C09E-586A-2F43-4FF9E9241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594" y="2475898"/>
            <a:ext cx="7624811" cy="19062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9;p13">
            <a:extLst>
              <a:ext uri="{FF2B5EF4-FFF2-40B4-BE49-F238E27FC236}">
                <a16:creationId xmlns:a16="http://schemas.microsoft.com/office/drawing/2014/main" id="{27E49D69-F9D7-C2B8-7351-520AE64C3C5D}"/>
              </a:ext>
            </a:extLst>
          </p:cNvPr>
          <p:cNvSpPr/>
          <p:nvPr/>
        </p:nvSpPr>
        <p:spPr>
          <a:xfrm>
            <a:off x="-297959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F092DFA4-5372-178C-0325-CFB6858D0718}"/>
              </a:ext>
            </a:extLst>
          </p:cNvPr>
          <p:cNvSpPr txBox="1"/>
          <p:nvPr/>
        </p:nvSpPr>
        <p:spPr>
          <a:xfrm>
            <a:off x="578458" y="397102"/>
            <a:ext cx="37019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Tipografías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B04A4F-CB05-CA88-A5B7-8E8160343F51}"/>
              </a:ext>
            </a:extLst>
          </p:cNvPr>
          <p:cNvSpPr txBox="1"/>
          <p:nvPr/>
        </p:nvSpPr>
        <p:spPr>
          <a:xfrm>
            <a:off x="578458" y="966448"/>
            <a:ext cx="2906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Interlineado de 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9C119D6-F44A-02BD-D660-21A29E38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6" y="2245658"/>
            <a:ext cx="7624811" cy="33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DEDC1F4-45AB-49AE-6A29-FD50D48CB652}"/>
              </a:ext>
            </a:extLst>
          </p:cNvPr>
          <p:cNvSpPr txBox="1"/>
          <p:nvPr/>
        </p:nvSpPr>
        <p:spPr>
          <a:xfrm>
            <a:off x="578459" y="397102"/>
            <a:ext cx="346273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Tipografías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C621EF-1FCC-1ADB-DFA6-454E22E56DEF}"/>
              </a:ext>
            </a:extLst>
          </p:cNvPr>
          <p:cNvSpPr txBox="1"/>
          <p:nvPr/>
        </p:nvSpPr>
        <p:spPr>
          <a:xfrm>
            <a:off x="578458" y="966448"/>
            <a:ext cx="387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Tabla para mas contenido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0CCD5007-92B3-9836-5125-FD924301A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29937"/>
              </p:ext>
            </p:extLst>
          </p:nvPr>
        </p:nvGraphicFramePr>
        <p:xfrm>
          <a:off x="2032000" y="1935904"/>
          <a:ext cx="8128000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6142523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37210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Temáticas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10017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🅰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6"/>
                        </a:rPr>
                        <a:t>Tipografías en CSS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Propiedades básicas para establecer tipografías en CSS.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65283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⏩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7"/>
                        </a:rPr>
                        <a:t>La regla @font-face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Precarga tipografías de repositorios o sitios externos.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84196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🎀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8"/>
                        </a:rPr>
                        <a:t>Tipografías de Google Fonts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Precarga tipografías externas de Google Fonts.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11633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💪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9"/>
                        </a:rPr>
                        <a:t>Fuentes variables CSS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Utilizar tipografías con múltiples pesos variables.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41060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📋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10"/>
                        </a:rPr>
                        <a:t>Textos y alineaciones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Propiedades para realizar tareas relacionadas con textos.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4014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🧶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11"/>
                        </a:rPr>
                        <a:t>Propiedades avanzadas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effectLst/>
                          <a:latin typeface="Ubuntu" panose="020B0504030602030204" pitchFamily="34" charset="0"/>
                        </a:rPr>
                        <a:t>Algunas propiedades avanzadas de tipografías.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6786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  <a:latin typeface="Ubuntu" panose="020B0504030602030204" pitchFamily="34" charset="0"/>
                        </a:rPr>
                        <a:t>🎁 </a:t>
                      </a:r>
                      <a:r>
                        <a:rPr lang="es-CO" u="sng">
                          <a:effectLst/>
                          <a:latin typeface="Ubuntu" panose="020B0504030602030204" pitchFamily="34" charset="0"/>
                          <a:hlinkClick r:id="rId12"/>
                        </a:rPr>
                        <a:t>Características personalizadas</a:t>
                      </a:r>
                      <a:endParaRPr lang="es-CO"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  <a:latin typeface="Ubuntu" panose="020B0504030602030204" pitchFamily="34" charset="0"/>
                        </a:rPr>
                        <a:t>Características avanzadas de tipografías.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7457651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26505" y="-92765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s-CO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-25219" y="-53009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30C3069-9331-C5F2-FD26-FFFC47C3463B}"/>
              </a:ext>
            </a:extLst>
          </p:cNvPr>
          <p:cNvSpPr txBox="1"/>
          <p:nvPr/>
        </p:nvSpPr>
        <p:spPr>
          <a:xfrm>
            <a:off x="3535307" y="1074077"/>
            <a:ext cx="63306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Las tablas deben utilizarse para su finalidad: mostrar datos de forma organizada y legible. Para ello, recordemos que las tablas tienen varias etiquetas importantes, puedes aprender más sobre otras etiquetas relacionadas con las Tablas HTML, como &lt;</a:t>
            </a:r>
            <a:r>
              <a:rPr lang="es-MX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tfoot</a:t>
            </a:r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&gt; o &lt;</a:t>
            </a:r>
            <a:r>
              <a:rPr lang="es-MX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thead</a:t>
            </a:r>
            <a:r>
              <a:rPr lang="es-MX" sz="3200" dirty="0">
                <a:solidFill>
                  <a:schemeClr val="bg1"/>
                </a:solidFill>
                <a:latin typeface="Ubuntu" panose="020B0504030602030204" pitchFamily="34" charset="0"/>
              </a:rPr>
              <a:t>&gt;</a:t>
            </a:r>
            <a:endParaRPr lang="es-CO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890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14095</TotalTime>
  <Words>552</Words>
  <Application>Microsoft Office PowerPoint</Application>
  <PresentationFormat>Panorámica</PresentationFormat>
  <Paragraphs>103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Ubuntu Light</vt:lpstr>
      <vt:lpstr>Arial</vt:lpstr>
      <vt:lpstr>Calibri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22</cp:revision>
  <dcterms:created xsi:type="dcterms:W3CDTF">2023-04-19T20:56:41Z</dcterms:created>
  <dcterms:modified xsi:type="dcterms:W3CDTF">2023-10-31T15:49:14Z</dcterms:modified>
</cp:coreProperties>
</file>